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4"/>
    <p:sldMasterId id="2147483737" r:id="rId5"/>
  </p:sldMasterIdLst>
  <p:handoutMasterIdLst>
    <p:handoutMasterId r:id="rId22"/>
  </p:handoutMasterIdLst>
  <p:sldIdLst>
    <p:sldId id="283" r:id="rId6"/>
    <p:sldId id="330" r:id="rId7"/>
    <p:sldId id="296" r:id="rId8"/>
    <p:sldId id="324" r:id="rId9"/>
    <p:sldId id="325" r:id="rId10"/>
    <p:sldId id="326" r:id="rId11"/>
    <p:sldId id="327" r:id="rId12"/>
    <p:sldId id="328" r:id="rId13"/>
    <p:sldId id="329" r:id="rId14"/>
    <p:sldId id="332" r:id="rId15"/>
    <p:sldId id="334" r:id="rId16"/>
    <p:sldId id="335" r:id="rId17"/>
    <p:sldId id="331" r:id="rId18"/>
    <p:sldId id="336" r:id="rId19"/>
    <p:sldId id="333" r:id="rId20"/>
    <p:sldId id="311" r:id="rId21"/>
  </p:sldIdLst>
  <p:sldSz cx="12192000" cy="6858000"/>
  <p:notesSz cx="6946900" cy="12014200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80"/>
    <a:srgbClr val="FB8005"/>
    <a:srgbClr val="0E87D1"/>
    <a:srgbClr val="006BA2"/>
    <a:srgbClr val="006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6" autoAdjust="0"/>
    <p:restoredTop sz="94660"/>
  </p:normalViewPr>
  <p:slideViewPr>
    <p:cSldViewPr>
      <p:cViewPr varScale="1">
        <p:scale>
          <a:sx n="110" d="100"/>
          <a:sy n="110" d="100"/>
        </p:scale>
        <p:origin x="660" y="3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9900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w Cen MT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35413" y="0"/>
            <a:ext cx="3009900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w Cen MT"/>
                <a:ea typeface="+mn-ea"/>
                <a:cs typeface="+mn-cs"/>
              </a:defRPr>
            </a:lvl1pPr>
          </a:lstStyle>
          <a:p>
            <a:pPr>
              <a:defRPr/>
            </a:pPr>
            <a:fld id="{C2281A10-F367-5B4A-8C64-5D1419C178B4}" type="datetimeFigureOut">
              <a:rPr lang="fr-CA"/>
              <a:pPr>
                <a:defRPr/>
              </a:pPr>
              <a:t>2022-09-14</a:t>
            </a:fld>
            <a:endParaRPr lang="fr-CA"/>
          </a:p>
        </p:txBody>
      </p:sp>
      <p:sp>
        <p:nvSpPr>
          <p:cNvPr id="35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11410950"/>
            <a:ext cx="3009900" cy="601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w Cen MT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CA"/>
          </a:p>
        </p:txBody>
      </p:sp>
      <p:sp>
        <p:nvSpPr>
          <p:cNvPr id="35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35413" y="11410950"/>
            <a:ext cx="3009900" cy="601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w Cen MT"/>
                <a:ea typeface="+mn-ea"/>
                <a:cs typeface="+mn-cs"/>
              </a:defRPr>
            </a:lvl1pPr>
          </a:lstStyle>
          <a:p>
            <a:pPr>
              <a:defRPr/>
            </a:pPr>
            <a:fld id="{45E9AB4C-64AC-964F-B2A6-DB9D95A83D5C}" type="slidenum">
              <a:rPr lang="fr-CA"/>
              <a:pPr>
                <a:defRPr/>
              </a:pPr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541619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u texte 2"/>
          <p:cNvSpPr>
            <a:spLocks noGrp="1"/>
          </p:cNvSpPr>
          <p:nvPr>
            <p:ph type="body" sz="quarter" idx="10" hasCustomPrompt="1"/>
          </p:nvPr>
        </p:nvSpPr>
        <p:spPr>
          <a:xfrm>
            <a:off x="6672064" y="3140968"/>
            <a:ext cx="4512733" cy="7921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>
                <a:solidFill>
                  <a:srgbClr val="17375E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fr-CA" dirty="0"/>
              <a:t>CLIQUEZ ET MODIFIEZ LE TITRE</a:t>
            </a:r>
            <a:endParaRPr lang="fr-FR" dirty="0"/>
          </a:p>
        </p:txBody>
      </p:sp>
      <p:sp>
        <p:nvSpPr>
          <p:cNvPr id="16" name="Espace réservé du titre 4"/>
          <p:cNvSpPr>
            <a:spLocks noGrp="1"/>
          </p:cNvSpPr>
          <p:nvPr>
            <p:ph type="title" hasCustomPrompt="1"/>
          </p:nvPr>
        </p:nvSpPr>
        <p:spPr>
          <a:xfrm>
            <a:off x="6672064" y="4365104"/>
            <a:ext cx="4512501" cy="6480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>
              <a:defRPr sz="1400">
                <a:solidFill>
                  <a:srgbClr val="006BA2"/>
                </a:solidFill>
                <a:latin typeface="Arial"/>
                <a:cs typeface="Arial"/>
              </a:defRPr>
            </a:lvl1pPr>
          </a:lstStyle>
          <a:p>
            <a:r>
              <a:rPr lang="fr-CA" dirty="0"/>
              <a:t>Cliquez et modifiez le sous-titre</a:t>
            </a:r>
            <a:endParaRPr lang="fr-FR" dirty="0"/>
          </a:p>
        </p:txBody>
      </p:sp>
      <p:sp>
        <p:nvSpPr>
          <p:cNvPr id="19" name="Espace réservé du texte 17"/>
          <p:cNvSpPr>
            <a:spLocks noGrp="1"/>
          </p:cNvSpPr>
          <p:nvPr>
            <p:ph type="body" sz="quarter" idx="11" hasCustomPrompt="1"/>
          </p:nvPr>
        </p:nvSpPr>
        <p:spPr>
          <a:xfrm>
            <a:off x="6671734" y="5084763"/>
            <a:ext cx="4512733" cy="6477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300" baseline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defRPr>
            </a:lvl2pPr>
            <a:lvl3pPr marL="91440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defRPr>
            </a:lvl3pPr>
            <a:lvl4pPr marL="137160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defRPr>
            </a:lvl4pPr>
            <a:lvl5pPr marL="182880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fr-CA" dirty="0"/>
              <a:t>CLIQUEZ ET INDIQUEZ VOTRE DIRECTION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09943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47650" indent="-247650">
              <a:spcBef>
                <a:spcPts val="1200"/>
              </a:spcBef>
              <a:spcAft>
                <a:spcPts val="0"/>
              </a:spcAft>
              <a:defRPr sz="2200" b="1" i="0">
                <a:solidFill>
                  <a:srgbClr val="0060A1"/>
                </a:solidFill>
                <a:latin typeface="Arial"/>
                <a:cs typeface="Arial"/>
              </a:defRPr>
            </a:lvl1pPr>
            <a:lvl2pPr marL="247650" indent="-247650">
              <a:spcBef>
                <a:spcPts val="0"/>
              </a:spcBef>
              <a:spcAft>
                <a:spcPts val="300"/>
              </a:spcAft>
              <a:defRPr sz="2000" b="0" i="0">
                <a:latin typeface="Arial"/>
                <a:cs typeface="Arial"/>
              </a:defRPr>
            </a:lvl2pPr>
            <a:lvl3pPr>
              <a:spcBef>
                <a:spcPts val="300"/>
              </a:spcBef>
              <a:defRPr sz="1800" b="0" i="0">
                <a:latin typeface="Arial"/>
                <a:cs typeface="Arial"/>
              </a:defRPr>
            </a:lvl3pPr>
            <a:lvl4pPr>
              <a:defRPr sz="1800" b="0" i="0">
                <a:latin typeface="Arial"/>
                <a:cs typeface="Arial"/>
              </a:defRPr>
            </a:lvl4pPr>
            <a:lvl5pPr>
              <a:defRPr sz="1600" b="0" i="0">
                <a:latin typeface="Arial"/>
                <a:cs typeface="Arial"/>
              </a:defRPr>
            </a:lvl5pPr>
          </a:lstStyle>
          <a:p>
            <a:pPr lvl="0"/>
            <a:r>
              <a:rPr lang="fr-CA" dirty="0"/>
              <a:t>Cliquez pour modifier les styles du texte du masque</a:t>
            </a:r>
          </a:p>
          <a:p>
            <a:pPr lvl="1"/>
            <a:r>
              <a:rPr lang="fr-CA" dirty="0"/>
              <a:t>Deuxième niveau</a:t>
            </a:r>
          </a:p>
          <a:p>
            <a:pPr lvl="2"/>
            <a:r>
              <a:rPr lang="fr-CA" dirty="0"/>
              <a:t>Troisième niveau</a:t>
            </a:r>
          </a:p>
          <a:p>
            <a:pPr lvl="3"/>
            <a:r>
              <a:rPr lang="fr-CA" dirty="0"/>
              <a:t>Quatrième niveau</a:t>
            </a:r>
          </a:p>
          <a:p>
            <a:pPr lvl="4"/>
            <a:r>
              <a:rPr lang="fr-CA" dirty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0142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1141414"/>
            <a:ext cx="5384800" cy="4525963"/>
          </a:xfr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141414"/>
            <a:ext cx="5384800" cy="4525963"/>
          </a:xfrm>
        </p:spPr>
        <p:txBody>
          <a:bodyPr/>
          <a:lstStyle>
            <a:lvl1pPr>
              <a:defRPr sz="18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</p:txBody>
      </p:sp>
    </p:spTree>
    <p:extLst>
      <p:ext uri="{BB962C8B-B14F-4D97-AF65-F5344CB8AC3E}">
        <p14:creationId xmlns:p14="http://schemas.microsoft.com/office/powerpoint/2010/main" val="3449924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Cliquez et modifiez le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7634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79426" y="2996952"/>
            <a:ext cx="11233149" cy="800100"/>
          </a:xfrm>
        </p:spPr>
        <p:txBody>
          <a:bodyPr/>
          <a:lstStyle>
            <a:lvl1pPr algn="ctr">
              <a:defRPr>
                <a:solidFill>
                  <a:srgbClr val="0060A1"/>
                </a:solidFill>
              </a:defRPr>
            </a:lvl1pPr>
          </a:lstStyle>
          <a:p>
            <a:r>
              <a:rPr lang="fr-CA" dirty="0"/>
              <a:t>Cliquez et modifiez le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00070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Image 5" descr="QUEBipr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1400" y="6256338"/>
            <a:ext cx="2074333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age 9" descr="MTESSipr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5567" y="6102351"/>
            <a:ext cx="21717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 2" descr="Couvert BSM1.eps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Image 9" descr="MTESSipr.jpg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0417" y="6093297"/>
            <a:ext cx="21717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ZoneTexte 15"/>
          <p:cNvSpPr txBox="1"/>
          <p:nvPr userDrawn="1"/>
        </p:nvSpPr>
        <p:spPr>
          <a:xfrm>
            <a:off x="6672064" y="3842464"/>
            <a:ext cx="42244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kern="1200" cap="none" dirty="0">
                <a:solidFill>
                  <a:srgbClr val="006BA2"/>
                </a:solidFill>
                <a:latin typeface="Arial" charset="0"/>
                <a:ea typeface="ＭＳ Ｐゴシック" charset="0"/>
                <a:cs typeface="ＭＳ Ｐゴシック" charset="0"/>
              </a:rPr>
              <a:t>_____________________________</a:t>
            </a:r>
          </a:p>
          <a:p>
            <a:endParaRPr lang="fr-FR" sz="1400" kern="1200" cap="none" dirty="0">
              <a:solidFill>
                <a:srgbClr val="006BA2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Couvert BSM2.eps"/>
          <p:cNvPicPr>
            <a:picLocks noChangeAspect="1"/>
          </p:cNvPicPr>
          <p:nvPr userDrawn="1"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76" name="Rectangle 14"/>
          <p:cNvSpPr>
            <a:spLocks noChangeArrowheads="1"/>
          </p:cNvSpPr>
          <p:nvPr/>
        </p:nvSpPr>
        <p:spPr bwMode="auto">
          <a:xfrm>
            <a:off x="11713634" y="6402388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fr-FR" sz="1800"/>
          </a:p>
        </p:txBody>
      </p:sp>
      <p:sp>
        <p:nvSpPr>
          <p:cNvPr id="3077" name="Rectangle 15"/>
          <p:cNvSpPr>
            <a:spLocks noChangeArrowheads="1"/>
          </p:cNvSpPr>
          <p:nvPr/>
        </p:nvSpPr>
        <p:spPr bwMode="auto">
          <a:xfrm>
            <a:off x="-48683" y="6524626"/>
            <a:ext cx="60960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fld id="{76E96022-6C13-4147-A51D-373A75A38E22}" type="slidenum">
              <a:rPr lang="fr-FR" sz="1200">
                <a:solidFill>
                  <a:schemeClr val="tx2"/>
                </a:solidFill>
              </a:rPr>
              <a:pPr algn="ctr"/>
              <a:t>‹N°›</a:t>
            </a:fld>
            <a:endParaRPr lang="fr-FR" sz="1200">
              <a:solidFill>
                <a:schemeClr val="tx2"/>
              </a:solidFill>
            </a:endParaRPr>
          </a:p>
        </p:txBody>
      </p:sp>
      <p:sp>
        <p:nvSpPr>
          <p:cNvPr id="2" name="Espace réservé du titre 1"/>
          <p:cNvSpPr>
            <a:spLocks noGrp="1" noChangeAspect="1"/>
          </p:cNvSpPr>
          <p:nvPr>
            <p:ph type="title"/>
          </p:nvPr>
        </p:nvSpPr>
        <p:spPr>
          <a:xfrm>
            <a:off x="349251" y="180975"/>
            <a:ext cx="11233149" cy="80010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fr-CA" dirty="0"/>
              <a:t>Cliquez et modifiez </a:t>
            </a:r>
            <a:endParaRPr lang="fr-FR" dirty="0"/>
          </a:p>
        </p:txBody>
      </p:sp>
      <p:sp>
        <p:nvSpPr>
          <p:cNvPr id="3079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349251" y="1155701"/>
            <a:ext cx="11233149" cy="4970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fr-FR"/>
          </a:p>
        </p:txBody>
      </p:sp>
      <p:pic>
        <p:nvPicPr>
          <p:cNvPr id="3080" name="Image 9" descr="MTESSipr.jpg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5567" y="6102351"/>
            <a:ext cx="2171700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</p:sldLayoutIdLst>
  <p:txStyles>
    <p:titleStyle>
      <a:lvl1pPr algn="l" defTabSz="457200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4000" kern="1200" cap="all" spc="-8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</a:defRPr>
      </a:lvl2pPr>
      <a:lvl3pPr algn="l" defTabSz="457200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</a:defRPr>
      </a:lvl3pPr>
      <a:lvl4pPr algn="l" defTabSz="457200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</a:defRPr>
      </a:lvl4pPr>
      <a:lvl5pPr algn="l" defTabSz="457200" rtl="0" eaLnBrk="0" fontAlgn="base" hangingPunct="0">
        <a:lnSpc>
          <a:spcPts val="3600"/>
        </a:lnSpc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charset="0"/>
          <a:ea typeface="ＭＳ Ｐゴシック" charset="0"/>
        </a:defRPr>
      </a:lvl9pPr>
    </p:titleStyle>
    <p:bodyStyle>
      <a:lvl1pPr marL="242888" indent="-242888" algn="l" defTabSz="457200" rtl="0" eaLnBrk="0" fontAlgn="base" hangingPunct="0">
        <a:spcBef>
          <a:spcPts val="1200"/>
        </a:spcBef>
        <a:spcAft>
          <a:spcPct val="0"/>
        </a:spcAft>
        <a:buFont typeface="Lucida Grande" charset="0"/>
        <a:buChar char="▪"/>
        <a:defRPr sz="2200" b="1" kern="1200">
          <a:solidFill>
            <a:srgbClr val="0060A1"/>
          </a:solidFill>
          <a:latin typeface="Arial"/>
          <a:ea typeface="ＭＳ Ｐゴシック" charset="0"/>
          <a:cs typeface="Arial"/>
        </a:defRPr>
      </a:lvl1pPr>
      <a:lvl2pPr marL="242888" indent="-242888" algn="l" defTabSz="457200" rtl="0" eaLnBrk="0" fontAlgn="base" hangingPunct="0">
        <a:spcBef>
          <a:spcPct val="0"/>
        </a:spcBef>
        <a:spcAft>
          <a:spcPts val="300"/>
        </a:spcAft>
        <a:buFont typeface="Lucida Grande" charset="0"/>
        <a:buChar char="▪"/>
        <a:defRPr sz="2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514350" indent="-222250" algn="l" defTabSz="457200" rtl="0" eaLnBrk="0" fontAlgn="base" hangingPunct="0">
        <a:spcBef>
          <a:spcPts val="300"/>
        </a:spcBef>
        <a:spcAft>
          <a:spcPct val="0"/>
        </a:spcAft>
        <a:buFont typeface="Lucida Grande" charset="0"/>
        <a:buChar char="▪"/>
        <a:defRPr kern="1200">
          <a:solidFill>
            <a:schemeClr val="tx1"/>
          </a:solidFill>
          <a:latin typeface="Arial"/>
          <a:ea typeface="Arial" charset="0"/>
          <a:cs typeface="Arial"/>
        </a:defRPr>
      </a:lvl3pPr>
      <a:lvl4pPr marL="728663" indent="-174625" algn="l" defTabSz="457200" rtl="0" eaLnBrk="0" fontAlgn="base" hangingPunct="0">
        <a:spcBef>
          <a:spcPct val="20000"/>
        </a:spcBef>
        <a:spcAft>
          <a:spcPct val="0"/>
        </a:spcAft>
        <a:buFont typeface="Lucida Grande" charset="0"/>
        <a:buChar char="▪"/>
        <a:defRPr kern="1200">
          <a:solidFill>
            <a:schemeClr val="tx1"/>
          </a:solidFill>
          <a:latin typeface="Arial"/>
          <a:ea typeface="Arial" charset="0"/>
          <a:cs typeface="Arial"/>
        </a:defRPr>
      </a:lvl4pPr>
      <a:lvl5pPr marL="909638" indent="-169863" algn="l" defTabSz="457200" rtl="0" eaLnBrk="0" fontAlgn="base" hangingPunct="0">
        <a:spcBef>
          <a:spcPct val="20000"/>
        </a:spcBef>
        <a:spcAft>
          <a:spcPct val="0"/>
        </a:spcAft>
        <a:buFont typeface="Lucida Grande" charset="0"/>
        <a:buChar char="▪"/>
        <a:defRPr sz="1600" kern="1200">
          <a:solidFill>
            <a:schemeClr val="tx1"/>
          </a:solidFill>
          <a:latin typeface="Arial"/>
          <a:ea typeface="Arial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exte 10"/>
          <p:cNvSpPr>
            <a:spLocks noGrp="1"/>
          </p:cNvSpPr>
          <p:nvPr>
            <p:ph type="body" sz="quarter" idx="10"/>
          </p:nvPr>
        </p:nvSpPr>
        <p:spPr>
          <a:xfrm>
            <a:off x="6624156" y="2852936"/>
            <a:ext cx="4872444" cy="1080194"/>
          </a:xfrm>
        </p:spPr>
        <p:txBody>
          <a:bodyPr anchor="ctr"/>
          <a:lstStyle/>
          <a:p>
            <a:r>
              <a:rPr lang="fr-FR" sz="2800" dirty="0">
                <a:latin typeface="+mn-lt"/>
              </a:rPr>
              <a:t>Système FRW (Formulaire Web)</a:t>
            </a:r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>
          <a:xfrm>
            <a:off x="6624157" y="4221088"/>
            <a:ext cx="4320480" cy="792088"/>
          </a:xfrm>
        </p:spPr>
        <p:txBody>
          <a:bodyPr>
            <a:normAutofit/>
          </a:bodyPr>
          <a:lstStyle/>
          <a:p>
            <a:r>
              <a:rPr lang="fr-FR" sz="1600" dirty="0">
                <a:latin typeface="+mn-lt"/>
              </a:rPr>
              <a:t>Présentation de la solution à un système autorisé</a:t>
            </a:r>
            <a:br>
              <a:rPr lang="fr-FR" sz="1600" dirty="0">
                <a:latin typeface="+mn-lt"/>
              </a:rPr>
            </a:br>
            <a:r>
              <a:rPr lang="fr-FR" sz="1600" dirty="0">
                <a:latin typeface="+mn-lt"/>
              </a:rPr>
              <a:t>CNESST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1"/>
          </p:nvPr>
        </p:nvSpPr>
        <p:spPr>
          <a:xfrm>
            <a:off x="6624157" y="5020335"/>
            <a:ext cx="4512733" cy="647700"/>
          </a:xfrm>
        </p:spPr>
        <p:txBody>
          <a:bodyPr/>
          <a:lstStyle/>
          <a:p>
            <a:r>
              <a:rPr lang="fr-CA" sz="1800" dirty="0">
                <a:latin typeface="+mn-lt"/>
                <a:ea typeface="Times New Roman" panose="02020603050405020304" pitchFamily="18" charset="0"/>
                <a:cs typeface="Arial" panose="020B0604020202020204" pitchFamily="34" charset="0"/>
              </a:rPr>
              <a:t>Direction de la transformation numérique</a:t>
            </a:r>
          </a:p>
          <a:p>
            <a:r>
              <a:rPr lang="fr-CA" sz="1800" dirty="0">
                <a:latin typeface="+mn-lt"/>
                <a:cs typeface="Arial" panose="020B0604020202020204" pitchFamily="34" charset="0"/>
              </a:rPr>
              <a:t>14 septembre 2022</a:t>
            </a:r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23464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2F49163A-EC29-4137-9A8C-EAE594715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775" t="64700" b="12201"/>
          <a:stretch/>
        </p:blipFill>
        <p:spPr>
          <a:xfrm>
            <a:off x="6960096" y="2564904"/>
            <a:ext cx="4208446" cy="259228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xmlns="" id="{ABB4A8FD-3110-4E6E-A48F-0ABB9A1823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00" t="84527"/>
          <a:stretch/>
        </p:blipFill>
        <p:spPr>
          <a:xfrm>
            <a:off x="551384" y="4824311"/>
            <a:ext cx="5871802" cy="173637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xmlns="" id="{4734CB71-AA89-4D97-B9B5-CF8BC9A52E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54" t="70755" r="48802" b="2222"/>
          <a:stretch/>
        </p:blipFill>
        <p:spPr>
          <a:xfrm>
            <a:off x="551384" y="1414301"/>
            <a:ext cx="5184576" cy="303252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45177FB3-7464-43BC-A314-6D1907CFB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fichiers de configurations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xmlns="" id="{8E878015-1E9C-4DF2-B941-FC832C8BBF9C}"/>
              </a:ext>
            </a:extLst>
          </p:cNvPr>
          <p:cNvSpPr txBox="1"/>
          <p:nvPr/>
        </p:nvSpPr>
        <p:spPr>
          <a:xfrm>
            <a:off x="332555" y="1109113"/>
            <a:ext cx="7258918" cy="375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247650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47650" indent="-247650" defTabSz="457200" eaLnBrk="0" hangingPunct="0">
              <a:spcBef>
                <a:spcPts val="0"/>
              </a:spcBef>
              <a:spcAft>
                <a:spcPts val="300"/>
              </a:spcAft>
              <a:buFont typeface="Lucida Grande" charset="0"/>
              <a:buChar char="▪"/>
              <a:defRPr sz="2000" b="0" i="0">
                <a:latin typeface="Arial"/>
                <a:cs typeface="Arial"/>
              </a:defRPr>
            </a:lvl2pPr>
            <a:lvl3pPr marL="247650" lvl="2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728663" indent="-174625" defTabSz="457200" eaLnBrk="0" hangingPunct="0">
              <a:spcBef>
                <a:spcPct val="20000"/>
              </a:spcBef>
              <a:buFont typeface="Lucida Grande" charset="0"/>
              <a:buChar char="▪"/>
              <a:defRPr sz="1800" b="0" i="0">
                <a:latin typeface="Arial"/>
                <a:ea typeface="Arial" charset="0"/>
                <a:cs typeface="Arial"/>
              </a:defRPr>
            </a:lvl4pPr>
            <a:lvl5pPr marL="909638" indent="-169863" defTabSz="457200" eaLnBrk="0" hangingPunct="0">
              <a:spcBef>
                <a:spcPct val="20000"/>
              </a:spcBef>
              <a:buFont typeface="Lucida Grande" charset="0"/>
              <a:buChar char="▪"/>
              <a:defRPr sz="1600" b="0" i="0">
                <a:latin typeface="Arial"/>
                <a:ea typeface="Arial" charset="0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fr-CA" sz="1600" dirty="0">
                <a:solidFill>
                  <a:srgbClr val="000080"/>
                </a:solidFill>
                <a:latin typeface="+mn-lt"/>
              </a:rPr>
              <a:t>Le contenu et les validations du formulaire</a:t>
            </a:r>
          </a:p>
          <a:p>
            <a:pPr lvl="3"/>
            <a:endParaRPr lang="fr-CA" sz="1600" dirty="0">
              <a:solidFill>
                <a:srgbClr val="000080"/>
              </a:solidFill>
              <a:latin typeface="+mn-lt"/>
            </a:endParaRPr>
          </a:p>
          <a:p>
            <a:endParaRPr lang="fr-CA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xmlns="" id="{CB65EF78-90E3-4EE2-B95C-A720A6D36356}"/>
              </a:ext>
            </a:extLst>
          </p:cNvPr>
          <p:cNvSpPr txBox="1"/>
          <p:nvPr/>
        </p:nvSpPr>
        <p:spPr>
          <a:xfrm>
            <a:off x="332555" y="4514689"/>
            <a:ext cx="7258918" cy="375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247650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47650" indent="-247650" defTabSz="457200" eaLnBrk="0" hangingPunct="0">
              <a:spcBef>
                <a:spcPts val="0"/>
              </a:spcBef>
              <a:spcAft>
                <a:spcPts val="300"/>
              </a:spcAft>
              <a:buFont typeface="Lucida Grande" charset="0"/>
              <a:buChar char="▪"/>
              <a:defRPr sz="2000" b="0" i="0">
                <a:latin typeface="Arial"/>
                <a:cs typeface="Arial"/>
              </a:defRPr>
            </a:lvl2pPr>
            <a:lvl3pPr marL="247650" lvl="2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728663" indent="-174625" defTabSz="457200" eaLnBrk="0" hangingPunct="0">
              <a:spcBef>
                <a:spcPct val="20000"/>
              </a:spcBef>
              <a:buFont typeface="Lucida Grande" charset="0"/>
              <a:buChar char="▪"/>
              <a:defRPr sz="1800" b="0" i="0">
                <a:latin typeface="Arial"/>
                <a:ea typeface="Arial" charset="0"/>
                <a:cs typeface="Arial"/>
              </a:defRPr>
            </a:lvl4pPr>
            <a:lvl5pPr marL="909638" indent="-169863" defTabSz="457200" eaLnBrk="0" hangingPunct="0">
              <a:spcBef>
                <a:spcPct val="20000"/>
              </a:spcBef>
              <a:buFont typeface="Lucida Grande" charset="0"/>
              <a:buChar char="▪"/>
              <a:defRPr sz="1600" b="0" i="0">
                <a:latin typeface="Arial"/>
                <a:ea typeface="Arial" charset="0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fr-CA" sz="1600" dirty="0">
                <a:solidFill>
                  <a:srgbClr val="000080"/>
                </a:solidFill>
                <a:latin typeface="+mn-lt"/>
              </a:rPr>
              <a:t>Le mappage des champs dans un PDF dynamique (optionnel)</a:t>
            </a:r>
            <a:endParaRPr lang="fr-CA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xmlns="" id="{7E4CC092-6DFB-48D3-BAA8-49A4D2FA1ABA}"/>
              </a:ext>
            </a:extLst>
          </p:cNvPr>
          <p:cNvSpPr txBox="1"/>
          <p:nvPr/>
        </p:nvSpPr>
        <p:spPr>
          <a:xfrm>
            <a:off x="6744072" y="1972862"/>
            <a:ext cx="5184576" cy="5920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247650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47650" indent="-247650" defTabSz="457200" eaLnBrk="0" hangingPunct="0">
              <a:spcBef>
                <a:spcPts val="0"/>
              </a:spcBef>
              <a:spcAft>
                <a:spcPts val="300"/>
              </a:spcAft>
              <a:buFont typeface="Lucida Grande" charset="0"/>
              <a:buChar char="▪"/>
              <a:defRPr sz="2000" b="0" i="0">
                <a:latin typeface="Arial"/>
                <a:cs typeface="Arial"/>
              </a:defRPr>
            </a:lvl2pPr>
            <a:lvl3pPr marL="247650" lvl="2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728663" indent="-174625" defTabSz="457200" eaLnBrk="0" hangingPunct="0">
              <a:spcBef>
                <a:spcPct val="20000"/>
              </a:spcBef>
              <a:buFont typeface="Lucida Grande" charset="0"/>
              <a:buChar char="▪"/>
              <a:defRPr sz="1800" b="0" i="0">
                <a:latin typeface="Arial"/>
                <a:ea typeface="Arial" charset="0"/>
                <a:cs typeface="Arial"/>
              </a:defRPr>
            </a:lvl4pPr>
            <a:lvl5pPr marL="909638" indent="-169863" defTabSz="457200" eaLnBrk="0" hangingPunct="0">
              <a:spcBef>
                <a:spcPct val="20000"/>
              </a:spcBef>
              <a:buFont typeface="Lucida Grande" charset="0"/>
              <a:buChar char="▪"/>
              <a:defRPr sz="1600" b="0" i="0">
                <a:latin typeface="Arial"/>
                <a:ea typeface="Arial" charset="0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fr-CA" sz="1600" dirty="0">
                <a:solidFill>
                  <a:srgbClr val="000080"/>
                </a:solidFill>
                <a:latin typeface="+mn-lt"/>
              </a:rPr>
              <a:t>Les instructions pour l’orchestration du traitement de production et d’expédition au système autorisé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013315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DA8AFD20-A188-4202-B7DA-A4421FDF9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Les fichiers de configurations (suite)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462173C3-CFF4-4644-8DE1-8C4D79928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Il y a 3 niveaux de configuration :</a:t>
            </a:r>
          </a:p>
          <a:p>
            <a:pPr lvl="2"/>
            <a:r>
              <a:rPr lang="fr-CA" dirty="0"/>
              <a:t>Le système FRW</a:t>
            </a:r>
          </a:p>
          <a:p>
            <a:pPr lvl="2"/>
            <a:r>
              <a:rPr lang="fr-CA" dirty="0"/>
              <a:t>Le système autorisé (ex. : la CNESST)</a:t>
            </a:r>
          </a:p>
          <a:p>
            <a:pPr lvl="2"/>
            <a:r>
              <a:rPr lang="fr-CA" dirty="0"/>
              <a:t>Le formulaire</a:t>
            </a:r>
          </a:p>
          <a:p>
            <a:pPr lvl="2"/>
            <a:endParaRPr lang="fr-CA" dirty="0"/>
          </a:p>
          <a:p>
            <a:r>
              <a:rPr lang="fr-CA" dirty="0"/>
              <a:t>Les entêtes et pieds de page sont configurable par système autorisé et même par formulaire au besoin</a:t>
            </a:r>
          </a:p>
          <a:p>
            <a:pPr lvl="2"/>
            <a:r>
              <a:rPr lang="fr-CA" dirty="0"/>
              <a:t>Le titre</a:t>
            </a:r>
          </a:p>
          <a:p>
            <a:pPr lvl="2"/>
            <a:r>
              <a:rPr lang="fr-CA" dirty="0"/>
              <a:t>Le sous titre</a:t>
            </a:r>
          </a:p>
          <a:p>
            <a:pPr lvl="2"/>
            <a:r>
              <a:rPr lang="fr-CA" dirty="0"/>
              <a:t>Le lien « Nous joindre »</a:t>
            </a:r>
          </a:p>
          <a:p>
            <a:pPr lvl="2"/>
            <a:r>
              <a:rPr lang="fr-CA" dirty="0"/>
              <a:t>La présence du lien « Anglais / Français » </a:t>
            </a:r>
          </a:p>
          <a:p>
            <a:pPr lvl="2"/>
            <a:r>
              <a:rPr lang="fr-CA" dirty="0"/>
              <a:t>Logo du pied de page</a:t>
            </a:r>
          </a:p>
          <a:p>
            <a:pPr lvl="2"/>
            <a:r>
              <a:rPr lang="fr-CA" dirty="0"/>
              <a:t>Possibilité d’enregistrer le formulaire en cours de saisie (présence du bouton)</a:t>
            </a:r>
          </a:p>
          <a:p>
            <a:pPr lvl="2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36499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CF04909-8629-4636-8247-B77C21C94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LA sécurité des communications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xmlns="" id="{037CCABC-0EA3-4E3C-AE8C-DB960EE778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1054982"/>
            <a:ext cx="8272723" cy="580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073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2FBFC182-464F-4531-B699-74A98EF89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51" y="180975"/>
            <a:ext cx="11233149" cy="800100"/>
          </a:xfrm>
        </p:spPr>
        <p:txBody>
          <a:bodyPr wrap="square" anchor="b">
            <a:normAutofit/>
          </a:bodyPr>
          <a:lstStyle/>
          <a:p>
            <a:r>
              <a:rPr lang="fr-CA" dirty="0"/>
              <a:t>Démo !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EECDB565-DA04-56A2-6CD0-D7A68BFD0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141414"/>
            <a:ext cx="7574632" cy="5239914"/>
          </a:xfrm>
        </p:spPr>
        <p:txBody>
          <a:bodyPr/>
          <a:lstStyle/>
          <a:p>
            <a:r>
              <a:rPr lang="fr-CA" dirty="0"/>
              <a:t>Visualisation de formulaires en mode </a:t>
            </a:r>
            <a:r>
              <a:rPr lang="fr-CA" dirty="0" smtClean="0"/>
              <a:t>Web</a:t>
            </a:r>
          </a:p>
          <a:p>
            <a:r>
              <a:rPr lang="fr-CA" dirty="0" smtClean="0"/>
              <a:t>Navigation </a:t>
            </a:r>
            <a:r>
              <a:rPr lang="fr-CA" sz="1200" dirty="0" smtClean="0"/>
              <a:t>(</a:t>
            </a:r>
            <a:r>
              <a:rPr lang="fr-CA" sz="1200" dirty="0" err="1" smtClean="0"/>
              <a:t>Étapier</a:t>
            </a:r>
            <a:r>
              <a:rPr lang="fr-CA" sz="1200" dirty="0" smtClean="0"/>
              <a:t> sections et pages)</a:t>
            </a:r>
          </a:p>
          <a:p>
            <a:r>
              <a:rPr lang="fr-CA" dirty="0" smtClean="0"/>
              <a:t>Affichage conditionnel « </a:t>
            </a:r>
            <a:r>
              <a:rPr lang="fr-CA" dirty="0" err="1" smtClean="0"/>
              <a:t>branching</a:t>
            </a:r>
            <a:r>
              <a:rPr lang="fr-CA" dirty="0" smtClean="0"/>
              <a:t> »</a:t>
            </a:r>
            <a:endParaRPr lang="fr-CA" dirty="0" smtClean="0"/>
          </a:p>
          <a:p>
            <a:r>
              <a:rPr lang="fr-CA" dirty="0" smtClean="0"/>
              <a:t>Types de champs </a:t>
            </a:r>
            <a:r>
              <a:rPr lang="fr-CA" sz="1200" dirty="0" smtClean="0"/>
              <a:t>(ex. texte, nombre, radio, etc.)</a:t>
            </a:r>
          </a:p>
          <a:p>
            <a:r>
              <a:rPr lang="fr-CA" dirty="0" smtClean="0"/>
              <a:t>Précision, aide contextuelle, </a:t>
            </a:r>
            <a:r>
              <a:rPr lang="fr-CA" dirty="0" err="1" smtClean="0"/>
              <a:t>placeholder</a:t>
            </a:r>
            <a:endParaRPr lang="fr-CA" dirty="0" smtClean="0"/>
          </a:p>
          <a:p>
            <a:r>
              <a:rPr lang="fr-CA" dirty="0" smtClean="0"/>
              <a:t>Modèles HTML </a:t>
            </a:r>
            <a:r>
              <a:rPr lang="fr-CA" sz="1200" dirty="0" smtClean="0"/>
              <a:t>(personnalisés et prédéfinis ex. avis, images, blocs d’info, etc.)</a:t>
            </a:r>
          </a:p>
          <a:p>
            <a:r>
              <a:rPr lang="fr-CA" dirty="0" smtClean="0"/>
              <a:t>Groupes </a:t>
            </a:r>
            <a:r>
              <a:rPr lang="fr-CA" sz="1200" dirty="0" smtClean="0"/>
              <a:t>(répétables ou non)</a:t>
            </a:r>
          </a:p>
          <a:p>
            <a:r>
              <a:rPr lang="fr-CA" dirty="0" smtClean="0"/>
              <a:t>Pièces jointes </a:t>
            </a:r>
            <a:r>
              <a:rPr lang="fr-CA" sz="1200" dirty="0" smtClean="0"/>
              <a:t>(types de fichiers et modification images)</a:t>
            </a:r>
            <a:endParaRPr lang="fr-CA" sz="1200" dirty="0"/>
          </a:p>
          <a:p>
            <a:r>
              <a:rPr lang="fr-CA" dirty="0"/>
              <a:t>Validations </a:t>
            </a:r>
            <a:r>
              <a:rPr lang="fr-CA" sz="1200" dirty="0" smtClean="0"/>
              <a:t>(champs et sommaire erreurs + état dans </a:t>
            </a:r>
            <a:r>
              <a:rPr lang="fr-CA" sz="1200" dirty="0" err="1" smtClean="0"/>
              <a:t>étapier</a:t>
            </a:r>
            <a:r>
              <a:rPr lang="fr-CA" sz="1200" dirty="0" smtClean="0"/>
              <a:t>) </a:t>
            </a:r>
          </a:p>
          <a:p>
            <a:r>
              <a:rPr lang="fr-CA" dirty="0" smtClean="0"/>
              <a:t>Formatage </a:t>
            </a:r>
            <a:r>
              <a:rPr lang="fr-CA" sz="1200" dirty="0" smtClean="0"/>
              <a:t>(ex. code postal, téléphone, etc.)</a:t>
            </a:r>
            <a:endParaRPr lang="fr-CA" sz="1200" dirty="0" smtClean="0"/>
          </a:p>
          <a:p>
            <a:r>
              <a:rPr lang="fr-CA" dirty="0" smtClean="0"/>
              <a:t>Multilingue</a:t>
            </a:r>
          </a:p>
          <a:p>
            <a:r>
              <a:rPr lang="fr-CA" dirty="0"/>
              <a:t>Affichage adaptatif </a:t>
            </a:r>
            <a:r>
              <a:rPr lang="fr-CA" dirty="0" smtClean="0"/>
              <a:t>« responsive »</a:t>
            </a:r>
            <a:endParaRPr lang="fr-CA" dirty="0"/>
          </a:p>
          <a:p>
            <a:r>
              <a:rPr lang="fr-CA" dirty="0" smtClean="0"/>
              <a:t>Exemple </a:t>
            </a:r>
            <a:r>
              <a:rPr lang="fr-CA" dirty="0"/>
              <a:t>d’un formulaire PDF généré en sortie + les données structurées (JSON)</a:t>
            </a:r>
            <a:endParaRPr lang="en-US" dirty="0"/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xmlns="" id="{89DE429E-38EE-4BF0-BC9F-FAB4AB0A64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200" y="1556792"/>
            <a:ext cx="4533165" cy="32525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8103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A347DD6F-3211-4689-B0DC-A5A5D11AA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592" y="1052736"/>
            <a:ext cx="7200800" cy="367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A518B476-6A7E-42D7-A54A-566ED188E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51" y="180975"/>
            <a:ext cx="11233149" cy="800100"/>
          </a:xfrm>
        </p:spPr>
        <p:txBody>
          <a:bodyPr wrap="square" anchor="b">
            <a:normAutofit/>
          </a:bodyPr>
          <a:lstStyle/>
          <a:p>
            <a:r>
              <a:rPr lang="fr-CA" dirty="0"/>
              <a:t>Configuration d’un formulaire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xmlns="" id="{DD3E31D2-EF3A-C0F9-9866-D94C136A1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4797930"/>
            <a:ext cx="5384800" cy="1879095"/>
          </a:xfrm>
        </p:spPr>
        <p:txBody>
          <a:bodyPr/>
          <a:lstStyle/>
          <a:p>
            <a:r>
              <a:rPr lang="fr-CA" dirty="0"/>
              <a:t>Le P700 pour aider à la configuration</a:t>
            </a:r>
          </a:p>
          <a:p>
            <a:r>
              <a:rPr lang="fr-CA" dirty="0"/>
              <a:t>L’outil de binding pour générer un PDF en sortie</a:t>
            </a:r>
          </a:p>
          <a:p>
            <a:r>
              <a:rPr lang="fr-CA" dirty="0"/>
              <a:t>La graduation d’un formulaire dans les environnements du MTESS</a:t>
            </a:r>
            <a:endParaRPr lang="en-US" dirty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xmlns="" id="{918D517C-6F66-4B5A-8A69-CAB3A9A49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4797930"/>
            <a:ext cx="5384800" cy="1879095"/>
          </a:xfrm>
        </p:spPr>
        <p:txBody>
          <a:bodyPr/>
          <a:lstStyle/>
          <a:p>
            <a:r>
              <a:rPr lang="fr-CA" dirty="0"/>
              <a:t>L’utilisation du bac-à-sable </a:t>
            </a:r>
          </a:p>
          <a:p>
            <a:pPr lvl="2"/>
            <a:r>
              <a:rPr lang="fr-CA" dirty="0"/>
              <a:t>Extension de Visual Studio Code</a:t>
            </a:r>
          </a:p>
          <a:p>
            <a:pPr lvl="2"/>
            <a:r>
              <a:rPr lang="fr-CA" dirty="0"/>
              <a:t>Exemple de configuration</a:t>
            </a:r>
          </a:p>
          <a:p>
            <a:pPr lvl="2"/>
            <a:r>
              <a:rPr lang="fr-CA" dirty="0"/>
              <a:t>Affichage du rendu en temps « réel »</a:t>
            </a:r>
          </a:p>
          <a:p>
            <a:pPr lvl="2"/>
            <a:r>
              <a:rPr lang="fr-CA" dirty="0"/>
              <a:t>IntelliSense </a:t>
            </a: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868899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CC649727-0A31-4659-A2A7-C9FB29FE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Période de questions/réponses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xmlns="" id="{EE079A16-403C-40FE-AA0C-F06FCB94BB2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5526" y="3779549"/>
            <a:ext cx="3060948" cy="306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701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21490158-3C99-4F60-8FFC-C23F52D9D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>
                <a:latin typeface="+mn-lt"/>
              </a:rPr>
              <a:t>Merci!</a:t>
            </a:r>
          </a:p>
        </p:txBody>
      </p:sp>
    </p:spTree>
    <p:extLst>
      <p:ext uri="{BB962C8B-B14F-4D97-AF65-F5344CB8AC3E}">
        <p14:creationId xmlns:p14="http://schemas.microsoft.com/office/powerpoint/2010/main" val="4092843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7F8C362A-EAFB-4EB7-AB3F-7764B9FD4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Ordre du jour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BD99998F-7173-4EC9-8CC6-843CD20E2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buFont typeface="+mj-lt"/>
              <a:buAutoNum type="arabi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Accueil et présentation des participants (Pier-Luc et Tous – 5 minutes)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L’architecture de la solution :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Présentation et explication du schéma de la solution; (Maxime – 10 minutes)</a:t>
            </a:r>
          </a:p>
          <a:p>
            <a:pPr marL="742950" lvl="1" indent="-285750">
              <a:buFont typeface="+mj-lt"/>
              <a:buAutoNum type="alphaLcPeriod"/>
            </a:pPr>
            <a:r>
              <a:rPr lang="fr-CA" sz="1800" dirty="0">
                <a:latin typeface="Calibri" panose="020F0502020204030204" pitchFamily="34" charset="0"/>
                <a:ea typeface="Calibri" panose="020F0502020204030204" pitchFamily="34" charset="0"/>
              </a:rPr>
              <a:t>La sécurité des communications; (Maxime/Dany – 5 minutes)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Le rendu final d’un formulaire (démo) :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Visualisation de formulaires en mode Web; (Christian – 10 minutes)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Validations (unitaires et inter champs) et affichage conditionnel dans un formulaire; (Christian – 5 minutes)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Exemple d’un formulaire PDF généré en sortie + les données structurées (JSON); (Christian – 5 minutes)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Le travail requis pour la configuration d’un formulaire (démo) :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Le P700 pour aider à la configuration; (Christian – 5 minutes)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L’utilisation du bac-à-sable pour la configuration d’un formulaire; (Christian – 10 minutes) 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L’outil de binding pour générer un PDF en sortie; (Dany – 5 minutes)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742950" lvl="1" indent="-285750">
              <a:buFont typeface="+mj-lt"/>
              <a:buAutoNum type="alphaL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La graduation d’un formulaire dans les environnements du MTESS; (Dany – 5 minutes)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fr-CA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Questions/réponses; (Tous – 20 minutes)</a:t>
            </a:r>
            <a:endParaRPr lang="fr-CA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fr-CA" sz="3600" dirty="0"/>
          </a:p>
        </p:txBody>
      </p:sp>
    </p:spTree>
    <p:extLst>
      <p:ext uri="{BB962C8B-B14F-4D97-AF65-F5344CB8AC3E}">
        <p14:creationId xmlns:p14="http://schemas.microsoft.com/office/powerpoint/2010/main" val="4246236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xmlns="" id="{39550F03-ECF3-4B2C-A598-1E6C56F6F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>
                <a:latin typeface="+mn-lt"/>
              </a:rPr>
              <a:t>Architecture de la solution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xmlns="" id="{8C081463-A263-420D-868D-C3EAE2354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34" y="1268760"/>
            <a:ext cx="11665296" cy="4970463"/>
          </a:xfrm>
        </p:spPr>
        <p:txBody>
          <a:bodyPr/>
          <a:lstStyle/>
          <a:p>
            <a:r>
              <a:rPr lang="fr-CA" sz="2000" b="0" dirty="0">
                <a:solidFill>
                  <a:srgbClr val="000080"/>
                </a:solidFill>
                <a:latin typeface="+mn-lt"/>
                <a:cs typeface="Times New Roman" panose="02020603050405020304" pitchFamily="18" charset="0"/>
              </a:rPr>
              <a:t>Le système ECS (Espace client) du MTESS est pris en exemple, mais peut très bien être remplacé par n’importe quel autre système</a:t>
            </a:r>
          </a:p>
          <a:p>
            <a:r>
              <a:rPr lang="fr-CA" sz="2000" b="0" dirty="0">
                <a:solidFill>
                  <a:srgbClr val="000080"/>
                </a:solidFill>
                <a:latin typeface="+mn-lt"/>
                <a:cs typeface="Times New Roman" panose="02020603050405020304" pitchFamily="18" charset="0"/>
              </a:rPr>
              <a:t>Le système a été pensé et réalisé à la base pour être utilisé par d’autres systèmes [autorisés], qu’ils soient internes ou externes au MTESS</a:t>
            </a:r>
          </a:p>
          <a:p>
            <a:r>
              <a:rPr lang="fr-CA" sz="2000" b="0" dirty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L’architecture de FRW, les capacités et les interactions possibles et requises avec un système autorisé</a:t>
            </a:r>
          </a:p>
          <a:p>
            <a:pPr marL="247650" lvl="2" indent="-247650">
              <a:spcBef>
                <a:spcPts val="1200"/>
              </a:spcBef>
              <a:spcAft>
                <a:spcPts val="0"/>
              </a:spcAft>
            </a:pPr>
            <a:endParaRPr lang="fr-CA" sz="2000" dirty="0">
              <a:solidFill>
                <a:srgbClr val="000080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fr-CA" sz="2000" dirty="0">
              <a:solidFill>
                <a:srgbClr val="000080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fr-CA" sz="1600" dirty="0">
              <a:solidFill>
                <a:srgbClr val="000080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979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BED12A4-D9E6-4776-A64A-98BE4FB361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xmlns="" id="{BFA18961-62B5-48C8-B3B4-E515DD86D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51" y="0"/>
            <a:ext cx="10619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44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2F49163A-EC29-4137-9A8C-EAE594715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15350" r="35756" b="38450"/>
          <a:stretch/>
        </p:blipFill>
        <p:spPr>
          <a:xfrm>
            <a:off x="6744072" y="1052736"/>
            <a:ext cx="2736304" cy="573320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6BEBDAB8-1926-4455-BEE9-C11FF2C1A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dirty="0"/>
              <a:t>Formulaire en mode anonyme </a:t>
            </a:r>
            <a:r>
              <a:rPr lang="fr-CA" sz="3100" dirty="0"/>
              <a:t>(non authentifié)</a:t>
            </a:r>
            <a:endParaRPr lang="fr-CA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6ED2FFF4-4AB8-4D74-B10F-B56E2402CCA9}"/>
              </a:ext>
            </a:extLst>
          </p:cNvPr>
          <p:cNvSpPr txBox="1"/>
          <p:nvPr/>
        </p:nvSpPr>
        <p:spPr>
          <a:xfrm>
            <a:off x="349250" y="1196752"/>
            <a:ext cx="5746749" cy="24929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247650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47650" indent="-247650" defTabSz="457200" eaLnBrk="0" hangingPunct="0">
              <a:spcBef>
                <a:spcPts val="0"/>
              </a:spcBef>
              <a:spcAft>
                <a:spcPts val="300"/>
              </a:spcAft>
              <a:buFont typeface="Lucida Grande" charset="0"/>
              <a:buChar char="▪"/>
              <a:defRPr sz="2000" b="0" i="0">
                <a:latin typeface="Arial"/>
                <a:cs typeface="Arial"/>
              </a:defRPr>
            </a:lvl2pPr>
            <a:lvl3pPr marL="247650" lvl="2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728663" indent="-174625" defTabSz="457200" eaLnBrk="0" hangingPunct="0">
              <a:spcBef>
                <a:spcPct val="20000"/>
              </a:spcBef>
              <a:buFont typeface="Lucida Grande" charset="0"/>
              <a:buChar char="▪"/>
              <a:defRPr sz="1800" b="0" i="0">
                <a:latin typeface="Arial"/>
                <a:ea typeface="Arial" charset="0"/>
                <a:cs typeface="Arial"/>
              </a:defRPr>
            </a:lvl4pPr>
            <a:lvl5pPr marL="909638" indent="-169863" defTabSz="457200" eaLnBrk="0" hangingPunct="0">
              <a:spcBef>
                <a:spcPct val="20000"/>
              </a:spcBef>
              <a:buFont typeface="Lucida Grande" charset="0"/>
              <a:buChar char="▪"/>
              <a:defRPr sz="1600" b="0" i="0">
                <a:latin typeface="Arial"/>
                <a:ea typeface="Arial" charset="0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fr-CA" dirty="0"/>
              <a:t>Les formulaires anonymes, sans authentification de l’utilisateur, sont supportés par la solution</a:t>
            </a:r>
          </a:p>
          <a:p>
            <a:r>
              <a:rPr lang="fr-CA" dirty="0"/>
              <a:t>Ex. : Formulaire disponible sur le Québec.ca ou sur le site informationnel du système autorisé</a:t>
            </a:r>
          </a:p>
        </p:txBody>
      </p:sp>
    </p:spTree>
    <p:extLst>
      <p:ext uri="{BB962C8B-B14F-4D97-AF65-F5344CB8AC3E}">
        <p14:creationId xmlns:p14="http://schemas.microsoft.com/office/powerpoint/2010/main" val="1365937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2F49163A-EC29-4137-9A8C-EAE594715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322" b="39500"/>
          <a:stretch/>
        </p:blipFill>
        <p:spPr>
          <a:xfrm>
            <a:off x="349250" y="1124744"/>
            <a:ext cx="7402933" cy="570902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B672950E-DDF0-4D37-AE8F-033C02BF5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Accès en mode authentifié </a:t>
            </a:r>
            <a:r>
              <a:rPr lang="fr-CA" sz="3200" dirty="0"/>
              <a:t>(via une PÉS)</a:t>
            </a:r>
            <a:endParaRPr lang="fr-CA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xmlns="" id="{753A9F00-D786-40B6-B596-D9A192D0874F}"/>
              </a:ext>
            </a:extLst>
          </p:cNvPr>
          <p:cNvSpPr txBox="1"/>
          <p:nvPr/>
        </p:nvSpPr>
        <p:spPr>
          <a:xfrm>
            <a:off x="8184232" y="1966481"/>
            <a:ext cx="3730526" cy="35507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247650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47650" indent="-247650" defTabSz="457200" eaLnBrk="0" hangingPunct="0">
              <a:spcBef>
                <a:spcPts val="0"/>
              </a:spcBef>
              <a:spcAft>
                <a:spcPts val="300"/>
              </a:spcAft>
              <a:buFont typeface="Lucida Grande" charset="0"/>
              <a:buChar char="▪"/>
              <a:defRPr sz="2000" b="0" i="0">
                <a:latin typeface="Arial"/>
                <a:cs typeface="Arial"/>
              </a:defRPr>
            </a:lvl2pPr>
            <a:lvl3pPr marL="247650" lvl="2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728663" indent="-174625" defTabSz="457200" eaLnBrk="0" hangingPunct="0">
              <a:spcBef>
                <a:spcPct val="20000"/>
              </a:spcBef>
              <a:buFont typeface="Lucida Grande" charset="0"/>
              <a:buChar char="▪"/>
              <a:defRPr sz="1800" b="0" i="0">
                <a:latin typeface="Arial"/>
                <a:ea typeface="Arial" charset="0"/>
                <a:cs typeface="Arial"/>
              </a:defRPr>
            </a:lvl4pPr>
            <a:lvl5pPr marL="909638" indent="-169863" defTabSz="457200" eaLnBrk="0" hangingPunct="0">
              <a:spcBef>
                <a:spcPct val="20000"/>
              </a:spcBef>
              <a:buFont typeface="Lucida Grande" charset="0"/>
              <a:buChar char="▪"/>
              <a:defRPr sz="1600" b="0" i="0">
                <a:latin typeface="Arial"/>
                <a:ea typeface="Arial" charset="0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fr-CA" dirty="0"/>
              <a:t>Les formulaires « authentifiés », via une PÉS du système autorisé, sont supportés par la solution</a:t>
            </a:r>
          </a:p>
          <a:p>
            <a:r>
              <a:rPr lang="fr-CA" dirty="0"/>
              <a:t>Création à priori d’un formulaire avec pré-remplissage</a:t>
            </a:r>
          </a:p>
          <a:p>
            <a:r>
              <a:rPr lang="fr-CA" dirty="0"/>
              <a:t>Suppression d’un formulaire en cours de saisie</a:t>
            </a:r>
          </a:p>
          <a:p>
            <a:r>
              <a:rPr lang="fr-CA" dirty="0"/>
              <a:t>Obtenir la liste des formulaires d’un individu [selon les états]</a:t>
            </a:r>
          </a:p>
          <a:p>
            <a:r>
              <a:rPr lang="fr-CA" dirty="0"/>
              <a:t>Gestion de la reprise</a:t>
            </a:r>
          </a:p>
        </p:txBody>
      </p:sp>
    </p:spTree>
    <p:extLst>
      <p:ext uri="{BB962C8B-B14F-4D97-AF65-F5344CB8AC3E}">
        <p14:creationId xmlns:p14="http://schemas.microsoft.com/office/powerpoint/2010/main" val="1718581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2F49163A-EC29-4137-9A8C-EAE594715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772" t="43700" r="17442" b="38450"/>
          <a:stretch/>
        </p:blipFill>
        <p:spPr>
          <a:xfrm>
            <a:off x="1969381" y="1052736"/>
            <a:ext cx="7992888" cy="23762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7D990C2A-525C-43B4-B1F0-4362D8426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Saisie du formulaire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6EB0AD4D-E786-48FA-AA15-9C698A24871C}"/>
              </a:ext>
            </a:extLst>
          </p:cNvPr>
          <p:cNvSpPr txBox="1"/>
          <p:nvPr/>
        </p:nvSpPr>
        <p:spPr>
          <a:xfrm>
            <a:off x="349250" y="3528298"/>
            <a:ext cx="11233150" cy="33297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247650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47650" indent="-247650" defTabSz="457200" eaLnBrk="0" hangingPunct="0">
              <a:spcBef>
                <a:spcPts val="0"/>
              </a:spcBef>
              <a:spcAft>
                <a:spcPts val="300"/>
              </a:spcAft>
              <a:buFont typeface="Lucida Grande" charset="0"/>
              <a:buChar char="▪"/>
              <a:defRPr sz="2000" b="0" i="0">
                <a:latin typeface="Arial"/>
                <a:cs typeface="Arial"/>
              </a:defRPr>
            </a:lvl2pPr>
            <a:lvl3pPr marL="247650" lvl="2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728663" indent="-174625" defTabSz="457200" eaLnBrk="0" hangingPunct="0">
              <a:spcBef>
                <a:spcPct val="20000"/>
              </a:spcBef>
              <a:buFont typeface="Lucida Grande" charset="0"/>
              <a:buChar char="▪"/>
              <a:defRPr sz="1800" b="0" i="0">
                <a:latin typeface="Arial"/>
                <a:ea typeface="Arial" charset="0"/>
                <a:cs typeface="Arial"/>
              </a:defRPr>
            </a:lvl4pPr>
            <a:lvl5pPr marL="909638" indent="-169863" defTabSz="457200" eaLnBrk="0" hangingPunct="0">
              <a:spcBef>
                <a:spcPct val="20000"/>
              </a:spcBef>
              <a:buFont typeface="Lucida Grande" charset="0"/>
              <a:buChar char="▪"/>
              <a:defRPr sz="1600" b="0" i="0">
                <a:latin typeface="Arial"/>
                <a:ea typeface="Arial" charset="0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fr-CA" dirty="0"/>
              <a:t>Toutes les informations saisies sont récupérées lors de la reprise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Que la reprise soit via courriel (anonyme) ou le système autorisé (authentifié via une PÉS)</a:t>
            </a:r>
          </a:p>
          <a:p>
            <a:r>
              <a:rPr lang="fr-CA" sz="1600" dirty="0"/>
              <a:t>L’affichage d’un formulaire respecte les normes Québec.ca, SGQRI et du </a:t>
            </a:r>
            <a:r>
              <a:rPr lang="fr-CA" sz="1600" i="1" dirty="0"/>
              <a:t>Responsive Web Design</a:t>
            </a:r>
            <a:r>
              <a:rPr lang="fr-CA" sz="1600" dirty="0"/>
              <a:t> </a:t>
            </a:r>
          </a:p>
          <a:p>
            <a:r>
              <a:rPr lang="fr-CA" sz="1600" dirty="0">
                <a:solidFill>
                  <a:srgbClr val="000080"/>
                </a:solidFill>
                <a:latin typeface="+mn-lt"/>
              </a:rPr>
              <a:t>Avant de pouvoir transmettre, l’utilisateur doit valider son formulaire</a:t>
            </a:r>
          </a:p>
          <a:p>
            <a:r>
              <a:rPr lang="fr-CA" sz="1600" dirty="0"/>
              <a:t>Une fois transmis et validé du côté serveur aussi, la page d’accusé réception est affichée ainsi que le numéro de confirmation de transmission</a:t>
            </a:r>
          </a:p>
          <a:p>
            <a:r>
              <a:rPr lang="fr-CA" sz="1600" dirty="0">
                <a:solidFill>
                  <a:srgbClr val="000080"/>
                </a:solidFill>
                <a:latin typeface="+mn-lt"/>
              </a:rPr>
              <a:t>L’utilisateur peut alors fermer la fenêtre ou se déconnecter</a:t>
            </a:r>
          </a:p>
          <a:p>
            <a:r>
              <a:rPr lang="fr-CA" sz="1600" dirty="0"/>
              <a:t>L’utilisateur peut en tout temps sauvegarder son formulaire et continuer la saisie plus tard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Via un mot de passe et un lien dans un courriel s’il est anonyme, sinon via la PÉS du système autorisé</a:t>
            </a:r>
          </a:p>
        </p:txBody>
      </p:sp>
    </p:spTree>
    <p:extLst>
      <p:ext uri="{BB962C8B-B14F-4D97-AF65-F5344CB8AC3E}">
        <p14:creationId xmlns:p14="http://schemas.microsoft.com/office/powerpoint/2010/main" val="526650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2F49163A-EC29-4137-9A8C-EAE594715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44750" r="30330"/>
          <a:stretch/>
        </p:blipFill>
        <p:spPr>
          <a:xfrm>
            <a:off x="8832304" y="1109112"/>
            <a:ext cx="3168352" cy="574888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5D8D5337-9020-4866-B0D1-DD905150A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Transmission du formulaire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830D1164-BFE9-4228-B5AA-C62AC326056E}"/>
              </a:ext>
            </a:extLst>
          </p:cNvPr>
          <p:cNvSpPr txBox="1"/>
          <p:nvPr/>
        </p:nvSpPr>
        <p:spPr>
          <a:xfrm>
            <a:off x="349250" y="1109112"/>
            <a:ext cx="8195021" cy="42641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247650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47650" indent="-247650" defTabSz="457200" eaLnBrk="0" hangingPunct="0">
              <a:spcBef>
                <a:spcPts val="0"/>
              </a:spcBef>
              <a:spcAft>
                <a:spcPts val="300"/>
              </a:spcAft>
              <a:buFont typeface="Lucida Grande" charset="0"/>
              <a:buChar char="▪"/>
              <a:defRPr sz="2000" b="0" i="0">
                <a:latin typeface="Arial"/>
                <a:cs typeface="Arial"/>
              </a:defRPr>
            </a:lvl2pPr>
            <a:lvl3pPr marL="247650" lvl="2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728663" indent="-174625" defTabSz="457200" eaLnBrk="0" hangingPunct="0">
              <a:spcBef>
                <a:spcPct val="20000"/>
              </a:spcBef>
              <a:buFont typeface="Lucida Grande" charset="0"/>
              <a:buChar char="▪"/>
              <a:defRPr sz="1800" b="0" i="0">
                <a:latin typeface="Arial"/>
                <a:ea typeface="Arial" charset="0"/>
                <a:cs typeface="Arial"/>
              </a:defRPr>
            </a:lvl4pPr>
            <a:lvl5pPr marL="909638" indent="-169863" defTabSz="457200" eaLnBrk="0" hangingPunct="0">
              <a:spcBef>
                <a:spcPct val="20000"/>
              </a:spcBef>
              <a:buFont typeface="Lucida Grande" charset="0"/>
              <a:buChar char="▪"/>
              <a:defRPr sz="1600" b="0" i="0">
                <a:latin typeface="Arial"/>
                <a:ea typeface="Arial" charset="0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fr-CA" dirty="0"/>
              <a:t>Les validations du formulaires sont refaites du côté serveur, pour éviter les cas d’altération des validations du côté client</a:t>
            </a:r>
          </a:p>
          <a:p>
            <a:r>
              <a:rPr lang="fr-CA" dirty="0"/>
              <a:t>Les opérations sont journalisées</a:t>
            </a:r>
          </a:p>
          <a:p>
            <a:r>
              <a:rPr lang="fr-CA" dirty="0"/>
              <a:t>Le traitement arrière boutique est réalisé en asynchrone</a:t>
            </a:r>
          </a:p>
          <a:p>
            <a:r>
              <a:rPr lang="fr-CA" dirty="0"/>
              <a:t>Au besoin, le système autorisé peut reporter à plus tard le traitement du formulaire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Ça permet de gérer des plages de non disponibilité (nuits, fins de semaine, jours fériés, plages d’ouverture/fermeture, …)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Configurable pour tous les formulaires ou seulement pour certains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Il est possible d’avoir un appel à un service du système autorisé de façon synchrone, pour l’envoi d’une confirmation de transmission à l’utilisateur, et un 2</a:t>
            </a:r>
            <a:r>
              <a:rPr lang="fr-CA" sz="1600" baseline="30000" dirty="0">
                <a:solidFill>
                  <a:srgbClr val="000080"/>
                </a:solidFill>
                <a:latin typeface="+mn-lt"/>
              </a:rPr>
              <a:t>e</a:t>
            </a:r>
            <a:r>
              <a:rPr lang="fr-CA" sz="1600" dirty="0">
                <a:solidFill>
                  <a:srgbClr val="000080"/>
                </a:solidFill>
                <a:latin typeface="+mn-lt"/>
              </a:rPr>
              <a:t> appel qui fera le traitement complet de traitement du formulaire</a:t>
            </a:r>
          </a:p>
          <a:p>
            <a:pPr lvl="4"/>
            <a:r>
              <a:rPr lang="fr-CA" sz="1400" dirty="0">
                <a:solidFill>
                  <a:srgbClr val="000080"/>
                </a:solidFill>
                <a:latin typeface="+mn-lt"/>
              </a:rPr>
              <a:t>Nous gérons de cette façon les formulaires qui nécessitent la disponibilité de systèmes au central</a:t>
            </a:r>
          </a:p>
          <a:p>
            <a:pPr lvl="4"/>
            <a:r>
              <a:rPr lang="fr-CA" sz="1400" dirty="0">
                <a:solidFill>
                  <a:srgbClr val="000080"/>
                </a:solidFill>
                <a:latin typeface="+mn-lt"/>
              </a:rPr>
              <a:t>Il serait aussi possible de faire 2 (ou plus) appels synchrones ou asynchrones</a:t>
            </a:r>
          </a:p>
          <a:p>
            <a:endParaRPr lang="fr-CA" sz="1600" dirty="0">
              <a:solidFill>
                <a:srgbClr val="000080"/>
              </a:solidFill>
              <a:latin typeface="+mn-lt"/>
            </a:endParaRPr>
          </a:p>
          <a:p>
            <a:pPr lvl="3"/>
            <a:endParaRPr lang="fr-CA" sz="1600" dirty="0">
              <a:solidFill>
                <a:srgbClr val="000080"/>
              </a:solidFill>
              <a:latin typeface="+mn-lt"/>
            </a:endParaRP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532020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xmlns="" id="{2F49163A-EC29-4137-9A8C-EAE594715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74" t="21651"/>
          <a:stretch/>
        </p:blipFill>
        <p:spPr>
          <a:xfrm>
            <a:off x="7824192" y="1303809"/>
            <a:ext cx="4228012" cy="537321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xmlns="" id="{A01FB76C-3871-4576-9DAC-918A5692B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Traitement du formulaire transmis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7DCCE59B-4F2B-41C8-B460-BCED0312C0AC}"/>
              </a:ext>
            </a:extLst>
          </p:cNvPr>
          <p:cNvSpPr txBox="1"/>
          <p:nvPr/>
        </p:nvSpPr>
        <p:spPr>
          <a:xfrm>
            <a:off x="332555" y="1109112"/>
            <a:ext cx="7258918" cy="556791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247650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  <a:lvl2pPr marL="247650" indent="-247650" defTabSz="457200" eaLnBrk="0" hangingPunct="0">
              <a:spcBef>
                <a:spcPts val="0"/>
              </a:spcBef>
              <a:spcAft>
                <a:spcPts val="300"/>
              </a:spcAft>
              <a:buFont typeface="Lucida Grande" charset="0"/>
              <a:buChar char="▪"/>
              <a:defRPr sz="2000" b="0" i="0">
                <a:latin typeface="Arial"/>
                <a:cs typeface="Arial"/>
              </a:defRPr>
            </a:lvl2pPr>
            <a:lvl3pPr marL="247650" lvl="2" indent="-247650" defTabSz="457200" eaLnBrk="0" hangingPunct="0">
              <a:spcBef>
                <a:spcPts val="1200"/>
              </a:spcBef>
              <a:spcAft>
                <a:spcPts val="0"/>
              </a:spcAft>
              <a:buFont typeface="Lucida Grande" charset="0"/>
              <a:buChar char="▪"/>
              <a:defRPr sz="1800" b="0" i="0">
                <a:solidFill>
                  <a:srgbClr val="000080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defRPr>
            </a:lvl3pPr>
            <a:lvl4pPr marL="728663" indent="-174625" defTabSz="457200" eaLnBrk="0" hangingPunct="0">
              <a:spcBef>
                <a:spcPct val="20000"/>
              </a:spcBef>
              <a:buFont typeface="Lucida Grande" charset="0"/>
              <a:buChar char="▪"/>
              <a:defRPr sz="1800" b="0" i="0">
                <a:latin typeface="Arial"/>
                <a:ea typeface="Arial" charset="0"/>
                <a:cs typeface="Arial"/>
              </a:defRPr>
            </a:lvl4pPr>
            <a:lvl5pPr marL="909638" indent="-169863" defTabSz="457200" eaLnBrk="0" hangingPunct="0">
              <a:spcBef>
                <a:spcPct val="20000"/>
              </a:spcBef>
              <a:buFont typeface="Lucida Grande" charset="0"/>
              <a:buChar char="▪"/>
              <a:defRPr sz="1600" b="0" i="0">
                <a:latin typeface="Arial"/>
                <a:ea typeface="Arial" charset="0"/>
                <a:cs typeface="Arial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  <a:cs typeface="+mn-cs"/>
              </a:defRPr>
            </a:lvl9pPr>
          </a:lstStyle>
          <a:p>
            <a:r>
              <a:rPr lang="fr-CA" sz="1600" dirty="0">
                <a:solidFill>
                  <a:srgbClr val="000080"/>
                </a:solidFill>
                <a:latin typeface="+mn-lt"/>
              </a:rPr>
              <a:t>Le traitement est réalisé en asynchrone avec processus de reprise en cas d’erreur (FRW ou système autorisé)</a:t>
            </a:r>
          </a:p>
          <a:p>
            <a:r>
              <a:rPr lang="fr-CA" sz="1600" dirty="0">
                <a:solidFill>
                  <a:srgbClr val="000080"/>
                </a:solidFill>
                <a:latin typeface="+mn-lt"/>
              </a:rPr>
              <a:t>Tout est configurable</a:t>
            </a:r>
          </a:p>
          <a:p>
            <a:r>
              <a:rPr lang="fr-CA" sz="1600" dirty="0"/>
              <a:t>Possibilité de générer le document (Word ou PDF) du formulaire avec les données saisies par l’utilisateur</a:t>
            </a:r>
          </a:p>
          <a:p>
            <a:r>
              <a:rPr lang="fr-CA" sz="1600" dirty="0"/>
              <a:t>Appel d’un service exposé par le système autorisé (ou plusieurs)</a:t>
            </a:r>
            <a:endParaRPr lang="fr-CA" sz="1600" dirty="0">
              <a:solidFill>
                <a:srgbClr val="000080"/>
              </a:solidFill>
              <a:latin typeface="+mn-lt"/>
            </a:endParaRPr>
          </a:p>
          <a:p>
            <a:r>
              <a:rPr lang="fr-CA" sz="1600" dirty="0"/>
              <a:t>FRW envoi au système autorisé :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Le contexte passé lors de la création (si authentifié)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L’identifiant de l’utilisateur (si authentifié)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Les données brutes du formulaire (JSON)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Le(s) fichier(s) généré(s) </a:t>
            </a:r>
          </a:p>
          <a:p>
            <a:pPr lvl="3"/>
            <a:r>
              <a:rPr lang="fr-CA" sz="1600" dirty="0">
                <a:solidFill>
                  <a:srgbClr val="000080"/>
                </a:solidFill>
                <a:latin typeface="+mn-lt"/>
              </a:rPr>
              <a:t>La liste des fichiers joints à récupérer</a:t>
            </a:r>
          </a:p>
          <a:p>
            <a:pPr lvl="3"/>
            <a:endParaRPr lang="fr-CA" sz="1600" dirty="0">
              <a:solidFill>
                <a:srgbClr val="000080"/>
              </a:solidFill>
              <a:latin typeface="+mn-lt"/>
            </a:endParaRPr>
          </a:p>
          <a:p>
            <a:pPr lvl="3"/>
            <a:endParaRPr lang="fr-CA" sz="1600" dirty="0">
              <a:solidFill>
                <a:srgbClr val="000080"/>
              </a:solidFill>
              <a:latin typeface="+mn-lt"/>
            </a:endParaRP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698557942"/>
      </p:ext>
    </p:extLst>
  </p:cSld>
  <p:clrMapOvr>
    <a:masterClrMapping/>
  </p:clrMapOvr>
</p:sld>
</file>

<file path=ppt/theme/theme1.xml><?xml version="1.0" encoding="utf-8"?>
<a:theme xmlns:a="http://schemas.openxmlformats.org/drawingml/2006/main" name="Modèle powerpoint 2018">
  <a:themeElements>
    <a:clrScheme name="Personnalisée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C6E26"/>
      </a:accent1>
      <a:accent2>
        <a:srgbClr val="0057A9"/>
      </a:accent2>
      <a:accent3>
        <a:srgbClr val="8B222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onception personnalisée">
  <a:themeElements>
    <a:clrScheme name="Personnalisée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C6E26"/>
      </a:accent1>
      <a:accent2>
        <a:srgbClr val="0057A9"/>
      </a:accent2>
      <a:accent3>
        <a:srgbClr val="8B222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D9971F00AC47E458D25569E47B6BF82" ma:contentTypeVersion="" ma:contentTypeDescription="Crée un document." ma:contentTypeScope="" ma:versionID="b27a8a204ea5a70bb229eaa7e0db30e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264158f0382c6d7b4dca080ff42ddd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807EC1-8AF4-4D62-91A6-708A7D332C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3DD160-7712-4916-A3B3-D7A203DC63AC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0B998A9-D728-4727-A666-64E91BD1E9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15638</TotalTime>
  <Words>701</Words>
  <Application>Microsoft Office PowerPoint</Application>
  <PresentationFormat>Grand écran</PresentationFormat>
  <Paragraphs>108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16</vt:i4>
      </vt:variant>
    </vt:vector>
  </HeadingPairs>
  <TitlesOfParts>
    <vt:vector size="24" baseType="lpstr">
      <vt:lpstr>ＭＳ Ｐゴシック</vt:lpstr>
      <vt:lpstr>Arial</vt:lpstr>
      <vt:lpstr>Calibri</vt:lpstr>
      <vt:lpstr>Lucida Grande</vt:lpstr>
      <vt:lpstr>Times New Roman</vt:lpstr>
      <vt:lpstr>Tw Cen MT</vt:lpstr>
      <vt:lpstr>Modèle powerpoint 2018</vt:lpstr>
      <vt:lpstr>1_Conception personnalisée</vt:lpstr>
      <vt:lpstr>Présentation de la solution à un système autorisé CNESST</vt:lpstr>
      <vt:lpstr>Ordre du jour</vt:lpstr>
      <vt:lpstr>Architecture de la solution</vt:lpstr>
      <vt:lpstr>Présentation PowerPoint</vt:lpstr>
      <vt:lpstr>Formulaire en mode anonyme (non authentifié)</vt:lpstr>
      <vt:lpstr>Accès en mode authentifié (via une PÉS)</vt:lpstr>
      <vt:lpstr>Saisie du formulaire</vt:lpstr>
      <vt:lpstr>Transmission du formulaire</vt:lpstr>
      <vt:lpstr>Traitement du formulaire transmis</vt:lpstr>
      <vt:lpstr>Les fichiers de configurations</vt:lpstr>
      <vt:lpstr>Les fichiers de configurations (suite)</vt:lpstr>
      <vt:lpstr>LA sécurité des communications</vt:lpstr>
      <vt:lpstr>Démo !</vt:lpstr>
      <vt:lpstr>Configuration d’un formulaire</vt:lpstr>
      <vt:lpstr>Période de questions/réponses</vt:lpstr>
      <vt:lpstr>Merci!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Impacts de ne pas avoir toutes les métadonnées requise par le Ministère dans la GED permanente</dc:title>
  <dc:creator>Baribeau, Maxime</dc:creator>
  <cp:lastModifiedBy>Caux, Christian</cp:lastModifiedBy>
  <cp:revision>153</cp:revision>
  <dcterms:created xsi:type="dcterms:W3CDTF">2020-10-22T13:47:25Z</dcterms:created>
  <dcterms:modified xsi:type="dcterms:W3CDTF">2022-09-14T15:11:04Z</dcterms:modified>
</cp:coreProperties>
</file>

<file path=docProps/thumbnail.jpeg>
</file>